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sldIdLst>
    <p:sldId id="256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5A3F09-676D-440F-AFFC-FAF503D1DE77}" type="datetimeFigureOut">
              <a:rPr lang="ar-IQ" smtClean="0"/>
              <a:pPr/>
              <a:t>11/04/1439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CED94D9-E490-4F59-8583-ACB84C4AC3BE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748464" cy="2664296"/>
          </a:xfrm>
        </p:spPr>
        <p:txBody>
          <a:bodyPr>
            <a:noAutofit/>
          </a:bodyPr>
          <a:lstStyle/>
          <a:p>
            <a:pPr algn="ctr"/>
            <a:r>
              <a:rPr lang="ar-IQ" sz="60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/>
            </a:r>
            <a:br>
              <a:rPr lang="ar-IQ" sz="60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</a:br>
            <a:r>
              <a:rPr lang="ar-IQ" sz="60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/>
            </a:r>
            <a:br>
              <a:rPr lang="ar-IQ" sz="6000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</a:br>
            <a: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  <a:cs typeface="Old Antic Outline Shaded" pitchFamily="2" charset="-78"/>
              </a:rPr>
              <a:t>ENGLISH GRAMMAR </a:t>
            </a:r>
            <a: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/>
            </a:r>
            <a:b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</a:br>
            <a: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/>
            </a:r>
            <a:b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</a:br>
            <a:r>
              <a:rPr lang="ar-IQ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Old Antic Outline Shaded" pitchFamily="2" charset="-78"/>
              </a:rPr>
              <a:t>النحو الانجليزي </a:t>
            </a:r>
            <a:endParaRPr lang="ar-IQ" sz="6000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Old Antic Outline Shaded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140968"/>
            <a:ext cx="7596336" cy="1656184"/>
          </a:xfrm>
        </p:spPr>
        <p:txBody>
          <a:bodyPr>
            <a:noAutofit/>
          </a:bodyPr>
          <a:lstStyle/>
          <a:p>
            <a:pPr algn="ctr"/>
            <a:r>
              <a:rPr lang="ar-IQ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للمرحلة الاولى في قسم اللغة الانجليزية</a:t>
            </a:r>
          </a:p>
          <a:p>
            <a:pPr algn="ctr"/>
            <a:r>
              <a:rPr lang="ar-IQ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كلية التربية للعلوم الانسانية </a:t>
            </a:r>
          </a:p>
          <a:p>
            <a:pPr algn="ctr"/>
            <a:r>
              <a:rPr lang="ar-IQ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2017-20</a:t>
            </a:r>
            <a:r>
              <a:rPr lang="ar-IQ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4211960" y="6093296"/>
            <a:ext cx="47442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008" lvl="0" algn="ctr">
              <a:spcBef>
                <a:spcPts val="400"/>
              </a:spcBef>
              <a:buClr>
                <a:srgbClr val="2DA2BF"/>
              </a:buClr>
              <a:buSzPct val="68000"/>
            </a:pPr>
            <a:r>
              <a:rPr lang="ar-IQ" sz="3200" b="1" dirty="0" smtClean="0">
                <a:ln w="17780" cmpd="sng">
                  <a:solidFill>
                    <a:srgbClr val="2DA2BF">
                      <a:tint val="3000"/>
                    </a:srgbClr>
                  </a:solidFill>
                  <a:prstDash val="solid"/>
                  <a:miter lim="800000"/>
                </a:ln>
                <a:solidFill>
                  <a:prstClr val="black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Akhbar MT" pitchFamily="2" charset="-78"/>
              </a:rPr>
              <a:t>مدرس المادة :م.م. ايثار نور الدين جميل</a:t>
            </a:r>
            <a:endParaRPr lang="ar-IQ" sz="3200" b="1" dirty="0">
              <a:ln w="17780" cmpd="sng">
                <a:solidFill>
                  <a:srgbClr val="2DA2BF">
                    <a:tint val="3000"/>
                  </a:srgbClr>
                </a:solidFill>
                <a:prstDash val="solid"/>
                <a:miter lim="800000"/>
              </a:ln>
              <a:solidFill>
                <a:prstClr val="black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cs typeface="Akhbar MT" pitchFamily="2" charset="-78"/>
            </a:endParaRPr>
          </a:p>
        </p:txBody>
      </p:sp>
      <p:sp>
        <p:nvSpPr>
          <p:cNvPr id="5" name="Explosion 2 4"/>
          <p:cNvSpPr/>
          <p:nvPr/>
        </p:nvSpPr>
        <p:spPr>
          <a:xfrm>
            <a:off x="251520" y="5301208"/>
            <a:ext cx="1944216" cy="136815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dirty="0" smtClean="0"/>
              <a:t>5</a:t>
            </a:r>
            <a:endParaRPr lang="ar-IQ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rtl="0">
              <a:tabLst>
                <a:tab pos="6994525" algn="l"/>
              </a:tabLst>
            </a:pPr>
            <a:r>
              <a:rPr lang="en-US" sz="3800" dirty="0" smtClean="0"/>
              <a:t>The past simple is used to talk about activities or situations that began and </a:t>
            </a:r>
            <a:r>
              <a:rPr lang="en-US" sz="3800" dirty="0" smtClean="0"/>
              <a:t>finished </a:t>
            </a:r>
            <a:r>
              <a:rPr lang="en-US" sz="3800" dirty="0" smtClean="0"/>
              <a:t>in the past. </a:t>
            </a:r>
          </a:p>
          <a:p>
            <a:pPr algn="l" rtl="0">
              <a:buNone/>
            </a:pPr>
            <a:endParaRPr lang="en-US" sz="3600" b="1" dirty="0" smtClean="0"/>
          </a:p>
          <a:p>
            <a:pPr algn="l" rtl="0"/>
            <a:r>
              <a:rPr lang="en-US" sz="3600" b="1" dirty="0" smtClean="0"/>
              <a:t>THE FORM (Affirmative)</a:t>
            </a:r>
          </a:p>
          <a:p>
            <a:pPr algn="l" rtl="0"/>
            <a:endParaRPr lang="en-US" sz="3600" b="1" dirty="0" smtClean="0"/>
          </a:p>
          <a:p>
            <a:pPr algn="l" rtl="0"/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</a:rPr>
              <a:t>Subject+ base verb + </a:t>
            </a:r>
            <a:r>
              <a:rPr lang="en-US" sz="3600" dirty="0" err="1" smtClean="0">
                <a:solidFill>
                  <a:schemeClr val="bg2">
                    <a:lumMod val="50000"/>
                  </a:schemeClr>
                </a:solidFill>
              </a:rPr>
              <a:t>ed</a:t>
            </a:r>
            <a:endParaRPr lang="en-US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 rtl="0"/>
            <a:r>
              <a:rPr lang="en-US" sz="3600" dirty="0" smtClean="0"/>
              <a:t>Ex:</a:t>
            </a:r>
          </a:p>
          <a:p>
            <a:pPr algn="l" rtl="0"/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a snake crawled out of the cave.</a:t>
            </a:r>
          </a:p>
          <a:p>
            <a:pPr algn="l" rtl="0"/>
            <a:r>
              <a:rPr lang="en-US" sz="3600" dirty="0" smtClean="0">
                <a:solidFill>
                  <a:srgbClr val="FF0000"/>
                </a:solidFill>
              </a:rPr>
              <a:t>They worked hard yesterday.</a:t>
            </a:r>
          </a:p>
          <a:p>
            <a:pPr algn="l" rtl="0"/>
            <a:r>
              <a:rPr lang="en-US" sz="3600" dirty="0" smtClean="0">
                <a:solidFill>
                  <a:srgbClr val="FF0000"/>
                </a:solidFill>
              </a:rPr>
              <a:t>She was in the garden.  </a:t>
            </a:r>
            <a:endParaRPr lang="ar-IQ" sz="360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ar-IQ" dirty="0" smtClean="0">
                <a:solidFill>
                  <a:srgbClr val="FF0000"/>
                </a:solidFill>
                <a:latin typeface="Algerian" pitchFamily="82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lgerian" pitchFamily="82" charset="0"/>
              </a:rPr>
              <a:t>Past </a:t>
            </a:r>
            <a:r>
              <a:rPr lang="en-US" smtClean="0">
                <a:solidFill>
                  <a:srgbClr val="FF0000"/>
                </a:solidFill>
                <a:latin typeface="Algerian" pitchFamily="82" charset="0"/>
              </a:rPr>
              <a:t>simple tense</a:t>
            </a:r>
            <a:endParaRPr lang="ar-IQ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003232" cy="6051072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smtClean="0"/>
              <a:t>THE FORM (Negative)</a:t>
            </a:r>
          </a:p>
          <a:p>
            <a:pPr algn="l" rtl="0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Subject+ did not + base verb</a:t>
            </a:r>
          </a:p>
          <a:p>
            <a:pPr algn="l" rtl="0">
              <a:buNone/>
            </a:pPr>
            <a:r>
              <a:rPr lang="en-US" dirty="0" smtClean="0"/>
              <a:t>Ex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She did not go to gym last week.</a:t>
            </a:r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They did not go to school two days ago. </a:t>
            </a:r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She was not at home  yesterday 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sz="2800" b="1" dirty="0" smtClean="0"/>
              <a:t>THE FORM (Interrogative)</a:t>
            </a:r>
          </a:p>
          <a:p>
            <a:pPr algn="l" rtl="0"/>
            <a:r>
              <a:rPr lang="en-US" sz="2800" dirty="0" smtClean="0"/>
              <a:t>Ex</a:t>
            </a:r>
            <a:r>
              <a:rPr lang="en-US" sz="2800" b="1" dirty="0" smtClean="0"/>
              <a:t>:</a:t>
            </a:r>
          </a:p>
          <a:p>
            <a:pPr algn="l" rtl="0"/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</a:rPr>
              <a:t>Did + subject+ base verb…?</a:t>
            </a:r>
          </a:p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Did they go to school two days ago?</a:t>
            </a:r>
          </a:p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Did you travel to Europe last year?</a:t>
            </a:r>
            <a:r>
              <a:rPr lang="en-US" sz="2800" dirty="0" smtClean="0"/>
              <a:t> </a:t>
            </a:r>
          </a:p>
          <a:p>
            <a:pPr algn="l" rtl="0"/>
            <a:endParaRPr lang="en-US" sz="2800" b="1" dirty="0" smtClean="0"/>
          </a:p>
          <a:p>
            <a:pPr algn="l" rtl="0"/>
            <a:endParaRPr lang="en-US" sz="2800" b="1" dirty="0" smtClean="0"/>
          </a:p>
          <a:p>
            <a:pPr algn="l" rtl="0"/>
            <a:endParaRPr lang="en-US" sz="2800" b="1" dirty="0" smtClean="0"/>
          </a:p>
          <a:p>
            <a:pPr algn="l" rtl="0"/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>
            <a:normAutofit fontScale="92500" lnSpcReduction="10000"/>
          </a:bodyPr>
          <a:lstStyle/>
          <a:p>
            <a:pPr algn="ctr" rtl="0"/>
            <a:r>
              <a:rPr lang="en-US" sz="3500" b="1" u="sng" dirty="0" smtClean="0">
                <a:solidFill>
                  <a:srgbClr val="FF0000"/>
                </a:solidFill>
              </a:rPr>
              <a:t>DO AS A MAIN VERB </a:t>
            </a:r>
          </a:p>
          <a:p>
            <a:pPr algn="ctr" rtl="0"/>
            <a:r>
              <a:rPr lang="en-US" dirty="0" smtClean="0"/>
              <a:t>The verb (do) is used as a main verb and as an auxiliary verb. When it is used as a main verb, the sentence is negated and made a question by using (do /does / did)</a:t>
            </a:r>
          </a:p>
          <a:p>
            <a:pPr algn="ctr" rtl="0"/>
            <a:r>
              <a:rPr lang="en-US" dirty="0" smtClean="0">
                <a:solidFill>
                  <a:srgbClr val="FF0000"/>
                </a:solidFill>
              </a:rPr>
              <a:t>I do my homework every night</a:t>
            </a:r>
            <a:r>
              <a:rPr lang="en-US" dirty="0" smtClean="0"/>
              <a:t>. </a:t>
            </a:r>
          </a:p>
          <a:p>
            <a:pPr algn="ctr" rtl="0"/>
            <a:r>
              <a:rPr lang="en-US" dirty="0" smtClean="0"/>
              <a:t>I do not do my homework every night. </a:t>
            </a:r>
          </a:p>
          <a:p>
            <a:pPr algn="ctr" rtl="0"/>
            <a:r>
              <a:rPr lang="en-US" dirty="0" smtClean="0"/>
              <a:t>Do </a:t>
            </a:r>
            <a:r>
              <a:rPr lang="en-US" dirty="0" smtClean="0"/>
              <a:t>you </a:t>
            </a:r>
            <a:r>
              <a:rPr lang="en-US" dirty="0" smtClean="0"/>
              <a:t>do your homework every night?</a:t>
            </a:r>
          </a:p>
          <a:p>
            <a:pPr algn="ctr" rtl="0"/>
            <a:r>
              <a:rPr lang="en-US" dirty="0" smtClean="0">
                <a:solidFill>
                  <a:srgbClr val="FF0000"/>
                </a:solidFill>
              </a:rPr>
              <a:t>She does her homework every night.</a:t>
            </a:r>
          </a:p>
          <a:p>
            <a:pPr algn="ctr" rtl="0"/>
            <a:r>
              <a:rPr lang="en-US" dirty="0" smtClean="0"/>
              <a:t>She does not do her homework every night.</a:t>
            </a:r>
          </a:p>
          <a:p>
            <a:pPr algn="ctr" rtl="0"/>
            <a:r>
              <a:rPr lang="en-US" dirty="0" smtClean="0"/>
              <a:t>Does she do her homework every night?</a:t>
            </a:r>
          </a:p>
          <a:p>
            <a:pPr algn="ctr" rtl="0"/>
            <a:r>
              <a:rPr lang="en-US" dirty="0" smtClean="0">
                <a:solidFill>
                  <a:srgbClr val="FF0000"/>
                </a:solidFill>
              </a:rPr>
              <a:t>I did my homework last night. </a:t>
            </a:r>
          </a:p>
          <a:p>
            <a:pPr algn="ctr" rtl="0"/>
            <a:r>
              <a:rPr lang="en-US" dirty="0" smtClean="0"/>
              <a:t>I did not do my homework every night.</a:t>
            </a:r>
          </a:p>
          <a:p>
            <a:pPr algn="ctr" rtl="0"/>
            <a:r>
              <a:rPr lang="en-US" dirty="0" smtClean="0"/>
              <a:t>Did you do your homework every night?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/>
          </a:bodyPr>
          <a:lstStyle/>
          <a:p>
            <a:pPr algn="ctr" rtl="0"/>
            <a:r>
              <a:rPr lang="en-US" sz="3200" b="1" u="sng" dirty="0" smtClean="0">
                <a:solidFill>
                  <a:srgbClr val="FF0000"/>
                </a:solidFill>
                <a:latin typeface="Algerian" pitchFamily="82" charset="0"/>
              </a:rPr>
              <a:t>THE USES OF THE PAST SIMPLE</a:t>
            </a:r>
          </a:p>
          <a:p>
            <a:pPr algn="l" rtl="0"/>
            <a:r>
              <a:rPr lang="en-US" sz="2800" dirty="0" smtClean="0"/>
              <a:t>The past simple is used for short, quickly finished actions and happenings.</a:t>
            </a:r>
          </a:p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Peter broke the window last night.</a:t>
            </a:r>
          </a:p>
          <a:p>
            <a:pPr algn="l" rtl="0"/>
            <a:endParaRPr lang="en-US" sz="2800" dirty="0" smtClean="0">
              <a:solidFill>
                <a:srgbClr val="FF0000"/>
              </a:solidFill>
            </a:endParaRPr>
          </a:p>
          <a:p>
            <a:pPr algn="l" rtl="0"/>
            <a:r>
              <a:rPr lang="en-US" sz="2800" dirty="0" smtClean="0"/>
              <a:t>It is used for longer situation in the past ( a period in the past)</a:t>
            </a:r>
          </a:p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I spent all my childhood in Scotland.</a:t>
            </a:r>
          </a:p>
          <a:p>
            <a:pPr algn="l" rtl="0"/>
            <a:r>
              <a:rPr lang="en-US" sz="2800" dirty="0" smtClean="0"/>
              <a:t>It is used for repeated actions in the past.</a:t>
            </a:r>
          </a:p>
          <a:p>
            <a:pPr algn="l" rtl="0"/>
            <a:r>
              <a:rPr lang="en-US" sz="2800" dirty="0" smtClean="0">
                <a:solidFill>
                  <a:srgbClr val="FF0000"/>
                </a:solidFill>
              </a:rPr>
              <a:t>She travelled to Germany every summer. </a:t>
            </a:r>
            <a:endParaRPr lang="ar-IQ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7239000" cy="5907056"/>
          </a:xfrm>
        </p:spPr>
        <p:txBody>
          <a:bodyPr/>
          <a:lstStyle/>
          <a:p>
            <a:pPr algn="l" rtl="0"/>
            <a:r>
              <a:rPr lang="en-US" dirty="0" smtClean="0"/>
              <a:t>The past simple is common in stories and descriptions of past </a:t>
            </a:r>
            <a:r>
              <a:rPr lang="en-US" dirty="0" smtClean="0"/>
              <a:t>events.</a:t>
            </a:r>
            <a:endParaRPr lang="en-US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Shakespeare was an English poet , a playwright and an actor. He wrote many poems and plays…He died on April 1616 at the age of 52.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158</TotalTime>
  <Words>377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  ENGLISH GRAMMAR   النحو الانجليزي </vt:lpstr>
      <vt:lpstr> Past simple tense</vt:lpstr>
      <vt:lpstr>Slide 3</vt:lpstr>
      <vt:lpstr>Slide 4</vt:lpstr>
      <vt:lpstr>Slide 5</vt:lpstr>
      <vt:lpstr>Slide 6</vt:lpstr>
    </vt:vector>
  </TitlesOfParts>
  <Company>By DR.Ahmed Saker 2o1O  ;)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النحو الانجليزي</dc:title>
  <dc:creator>toshiba</dc:creator>
  <cp:lastModifiedBy>toshiba</cp:lastModifiedBy>
  <cp:revision>17</cp:revision>
  <dcterms:created xsi:type="dcterms:W3CDTF">2017-12-27T17:47:39Z</dcterms:created>
  <dcterms:modified xsi:type="dcterms:W3CDTF">2017-12-29T13:39:12Z</dcterms:modified>
</cp:coreProperties>
</file>